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1" r:id="rId4"/>
    <p:sldId id="276" r:id="rId5"/>
    <p:sldId id="259" r:id="rId6"/>
    <p:sldId id="28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34"/>
    <p:restoredTop sz="94680"/>
  </p:normalViewPr>
  <p:slideViewPr>
    <p:cSldViewPr snapToGrid="0">
      <p:cViewPr varScale="1">
        <p:scale>
          <a:sx n="155" d="100"/>
          <a:sy n="155" d="100"/>
        </p:scale>
        <p:origin x="208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0320-1ED1-AFC9-69CB-17A04CBA01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896582-8BD5-4E4E-F7D7-A0E8A80BC2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877780-53B6-ED02-E574-75767B093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22135-A691-9549-8D03-8166CA204489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ABEAE6-28B9-EE9B-3DFE-1D3D30F97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852337-768D-87CE-D87E-B854B223C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7E51-F153-6646-B0B0-31E1F6E0A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604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98A83-7501-295F-FD81-B8B469496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1BEF93-0771-89D8-2A8B-E018673001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5461CE-CDEF-86F1-1783-5368B95DB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22135-A691-9549-8D03-8166CA204489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E1AB97-787D-2B7D-4BFA-98F207ABE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9EAE9-41EB-C41D-1F39-7C41FA055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7E51-F153-6646-B0B0-31E1F6E0A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419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E7EDC7-540F-ADBF-5E26-F61C1EB412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6BA7E4-B170-E662-6A1C-3FEC3487C1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B9CC9-5093-BEEA-9270-3522879E6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22135-A691-9549-8D03-8166CA204489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7EC1-5C24-DB71-3869-3E5C4A726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4268A8-5133-FB3D-36D2-163273049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7E51-F153-6646-B0B0-31E1F6E0A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606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BAA91-A918-FABC-3C8A-0FF14263F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85739-3D10-2693-F05B-1C86A60619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B5B38-C78D-70B4-4B14-D288078E1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22135-A691-9549-8D03-8166CA204489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319FA4-94A2-4AE4-DDA7-25CEFE6CA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A03DF-6CEB-717B-D5C5-5AF1D2F96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7E51-F153-6646-B0B0-31E1F6E0A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802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55346-5B25-54D6-1AB1-58BBF1FF6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901595-7EF2-CE4E-C303-DCAA0631AF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88AE-C967-6BF6-0ADD-8698C7D3E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22135-A691-9549-8D03-8166CA204489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27CD75-36F5-48AA-AAFF-0054EA5CF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729F9-4C89-5BF6-9ACC-903E48B04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7E51-F153-6646-B0B0-31E1F6E0A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169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67395-BE34-385B-5766-18AA28946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F4E00-9D30-D610-2114-6124C5981A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B258DA-3F75-D159-0A8D-40424DA8B5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83F6B7-FE37-B6A6-BDA5-8965A87DE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22135-A691-9549-8D03-8166CA204489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AC4239-534D-549B-7F4B-C7810C7E8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A121A4-54D3-6F2D-0E22-6BCF4AAE4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7E51-F153-6646-B0B0-31E1F6E0A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644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38A91-10DA-DF97-5AC4-C633176E4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0623CE-0CBE-D884-9A4B-7DF3F35FC3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6BCF51-2D97-1403-40FF-CF25692EFE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4E8AF1-3176-3106-2BD8-DF56AC8C5E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F66B19-E7A3-B6F2-565F-FE8288BC13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307170-F32E-E521-A9D1-8204B454E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22135-A691-9549-8D03-8166CA204489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B258FD-04CC-4DA0-5E24-303931699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BA0C96-49A7-5690-3803-DBC55979B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7E51-F153-6646-B0B0-31E1F6E0A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337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FBD82-62E0-8260-7AD4-7F33D9306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E95649-E9DC-2AE3-8F3D-99F078A26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22135-A691-9549-8D03-8166CA204489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2C13FE-E72A-4310-0294-AE949B3F3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EB9518-A8AD-2415-436F-6920038F7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7E51-F153-6646-B0B0-31E1F6E0A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586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70D13B-6E70-CFAD-C93E-6A6165404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22135-A691-9549-8D03-8166CA204489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AE563B-2BDE-D5D2-FCD7-0FEE6E839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B2E5BF-F636-8CAE-92BC-214C845CE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7E51-F153-6646-B0B0-31E1F6E0A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22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EAA14-16FD-63C1-69A3-D5B7D120D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61765-80D9-1F1E-E28C-A31B74306D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57A275-C8D9-759A-B517-AC6EB00193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87B196-2D20-C78D-DFDB-FD9DF3A22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22135-A691-9549-8D03-8166CA204489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29167E-DEA1-7480-81A9-F37583A12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A8957F-3B67-51B9-15CD-30DF9F029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7E51-F153-6646-B0B0-31E1F6E0A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104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21137-FFEB-1229-DC30-DB3C38574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9928C1-D12A-2DA7-7A65-7280326BDE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D878B5-1CC5-8199-2C8B-1811C642A1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4E304E-0FE1-DD97-10C0-3C848B7F8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22135-A691-9549-8D03-8166CA204489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61DDEA-63C9-3D2F-1534-2145E4C5B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727006-9827-3D55-3FD2-111F9C113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7E51-F153-6646-B0B0-31E1F6E0A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028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255C26-F655-B622-B61B-F7C4ECBB4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4E3079-CF9D-CE91-DFC2-FACEB5FC8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612CFC-7B45-72CB-18EA-38DCB0790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022135-A691-9549-8D03-8166CA204489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39205E-B7D1-E86C-6D9E-49306DC50F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6257C-4E7B-9B08-0EA2-5F091242BE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BF7E51-F153-6646-B0B0-31E1F6E0A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986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thegradient.pub/the-benderrule-on-naming-the-languages-we-study-and-why-it-matter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AE38A-7564-F0AA-5B6A-5042FC5925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Bender Rule,</a:t>
            </a:r>
            <a:br>
              <a:rPr lang="en-US" dirty="0"/>
            </a:br>
            <a:r>
              <a:rPr lang="en-US" dirty="0"/>
              <a:t>Low Resource Languages</a:t>
            </a:r>
            <a:br>
              <a:rPr lang="en-US" dirty="0"/>
            </a:br>
            <a:r>
              <a:rPr lang="en-US" dirty="0"/>
              <a:t>and Growth Languages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7F4825-FE37-E5FA-2137-EE668AB555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JSALT-2025</a:t>
            </a:r>
          </a:p>
          <a:p>
            <a:r>
              <a:rPr lang="en-US" dirty="0"/>
              <a:t>Kenneth Church</a:t>
            </a:r>
          </a:p>
        </p:txBody>
      </p:sp>
    </p:spTree>
    <p:extLst>
      <p:ext uri="{BB962C8B-B14F-4D97-AF65-F5344CB8AC3E}">
        <p14:creationId xmlns:p14="http://schemas.microsoft.com/office/powerpoint/2010/main" val="749044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B9BB693-AF42-DB0C-1012-97902E2BD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Criticism: ACL is too focused on English</a:t>
            </a:r>
            <a:br>
              <a:rPr lang="en-US" dirty="0"/>
            </a:br>
            <a:r>
              <a:rPr lang="en-US" sz="2000" dirty="0">
                <a:hlinkClick r:id="rId2"/>
              </a:rPr>
              <a:t>https://thegradient.pub/the-benderrule-on-naming-the-languages-we-study-and-why-it-matters/</a:t>
            </a:r>
            <a:r>
              <a:rPr lang="en-US" sz="2000" dirty="0"/>
              <a:t> 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63AF227-D2AF-DA49-3DFA-0B5599AA3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6379" y="4172605"/>
            <a:ext cx="2433145" cy="2433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Content Placeholder 9" descr="A screenshot of a phone&#10;&#10;Description automatically generated">
            <a:extLst>
              <a:ext uri="{FF2B5EF4-FFF2-40B4-BE49-F238E27FC236}">
                <a16:creationId xmlns:a16="http://schemas.microsoft.com/office/drawing/2014/main" id="{285D1A5F-540E-FECD-C1B6-90D1B26A3B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693640" y="1703608"/>
            <a:ext cx="3856338" cy="4937994"/>
          </a:xfrm>
        </p:spPr>
      </p:pic>
    </p:spTree>
    <p:extLst>
      <p:ext uri="{BB962C8B-B14F-4D97-AF65-F5344CB8AC3E}">
        <p14:creationId xmlns:p14="http://schemas.microsoft.com/office/powerpoint/2010/main" val="1435198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9427465-4965-BE6A-5511-1A8CF819D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 Language Left Behind (NLLB)</a:t>
            </a:r>
          </a:p>
        </p:txBody>
      </p:sp>
      <p:pic>
        <p:nvPicPr>
          <p:cNvPr id="17" name="Content Placeholder 16" descr="A close up of a text&#10;&#10;Description automatically generated">
            <a:extLst>
              <a:ext uri="{FF2B5EF4-FFF2-40B4-BE49-F238E27FC236}">
                <a16:creationId xmlns:a16="http://schemas.microsoft.com/office/drawing/2014/main" id="{F410DFB8-8495-0405-C5B4-6F1080F7094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16924" y="1487139"/>
            <a:ext cx="9015378" cy="4008713"/>
          </a:xfrm>
        </p:spPr>
      </p:pic>
      <p:pic>
        <p:nvPicPr>
          <p:cNvPr id="15" name="Content Placeholder 14" descr="A group of people in a circle&#10;&#10;Description automatically generated">
            <a:extLst>
              <a:ext uri="{FF2B5EF4-FFF2-40B4-BE49-F238E27FC236}">
                <a16:creationId xmlns:a16="http://schemas.microsoft.com/office/drawing/2014/main" id="{74E94F1A-070F-A466-0C0C-E6CDB213AA1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118389" y="4686046"/>
            <a:ext cx="3838832" cy="2018317"/>
          </a:xfrm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93EB6FF-0923-2022-8FCB-BDDE3FFAB63F}"/>
              </a:ext>
            </a:extLst>
          </p:cNvPr>
          <p:cNvSpPr/>
          <p:nvPr/>
        </p:nvSpPr>
        <p:spPr>
          <a:xfrm>
            <a:off x="6601522" y="2126166"/>
            <a:ext cx="1813932" cy="460917"/>
          </a:xfrm>
          <a:prstGeom prst="roundRect">
            <a:avLst/>
          </a:prstGeom>
          <a:solidFill>
            <a:srgbClr val="FFFF00">
              <a:alpha val="54759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598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5F7B-3CB0-11A6-204D-142957853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JSALT-2025 Teamwork Opportunity: </a:t>
            </a:r>
            <a:br>
              <a:rPr lang="en-US" dirty="0"/>
            </a:br>
            <a:r>
              <a:rPr lang="en-US" dirty="0"/>
              <a:t>Zoom </a:t>
            </a:r>
            <a:r>
              <a:rPr lang="en-US" dirty="0">
                <a:sym typeface="Wingdings" pitchFamily="2" charset="2"/>
              </a:rPr>
              <a:t> Face-to-Face</a:t>
            </a:r>
            <a:r>
              <a:rPr lang="en-US" dirty="0"/>
              <a:t> </a:t>
            </a:r>
          </a:p>
        </p:txBody>
      </p:sp>
      <p:pic>
        <p:nvPicPr>
          <p:cNvPr id="7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233C9ED0-1870-90B6-4729-D422440B757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95165" y="4392979"/>
            <a:ext cx="4940132" cy="4351338"/>
          </a:xfrm>
        </p:spPr>
      </p:pic>
      <p:pic>
        <p:nvPicPr>
          <p:cNvPr id="11" name="Content Placeholder 10" descr="A screenshot of a computer&#10;&#10;Description automatically generated">
            <a:extLst>
              <a:ext uri="{FF2B5EF4-FFF2-40B4-BE49-F238E27FC236}">
                <a16:creationId xmlns:a16="http://schemas.microsoft.com/office/drawing/2014/main" id="{4696B772-5C8C-05B5-D14C-92F413F232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890845" y="4392979"/>
            <a:ext cx="5181600" cy="2256033"/>
          </a:xfrm>
        </p:spPr>
      </p:pic>
      <p:pic>
        <p:nvPicPr>
          <p:cNvPr id="12" name="Content Placeholder 4" descr="A poster with text and images&#10;&#10;Description automatically generated with medium confidence">
            <a:extLst>
              <a:ext uri="{FF2B5EF4-FFF2-40B4-BE49-F238E27FC236}">
                <a16:creationId xmlns:a16="http://schemas.microsoft.com/office/drawing/2014/main" id="{0EDF1480-47EA-0996-CA0A-F64FA376A42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67393"/>
          <a:stretch/>
        </p:blipFill>
        <p:spPr>
          <a:xfrm>
            <a:off x="838200" y="1690688"/>
            <a:ext cx="9665677" cy="261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56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BC717-DDE5-8FFE-47A3-5CD8782E6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i="1" dirty="0"/>
              <a:t>Move Fast and Break Things </a:t>
            </a:r>
            <a:r>
              <a:rPr lang="en-US" sz="4000" dirty="0"/>
              <a:t>(Colonialism)</a:t>
            </a:r>
          </a:p>
        </p:txBody>
      </p:sp>
      <p:pic>
        <p:nvPicPr>
          <p:cNvPr id="2050" name="Picture 2" descr="Indiana Jones and the Temple of Doom - ">
            <a:extLst>
              <a:ext uri="{FF2B5EF4-FFF2-40B4-BE49-F238E27FC236}">
                <a16:creationId xmlns:a16="http://schemas.microsoft.com/office/drawing/2014/main" id="{7E810246-41B8-0D5A-796F-DF9EDD259E6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143" y="2141537"/>
            <a:ext cx="773571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8062B5-95E5-F811-AC2B-329273C929A9}"/>
              </a:ext>
            </a:extLst>
          </p:cNvPr>
          <p:cNvSpPr txBox="1"/>
          <p:nvPr/>
        </p:nvSpPr>
        <p:spPr>
          <a:xfrm>
            <a:off x="4797470" y="1429078"/>
            <a:ext cx="2597058" cy="52322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Irresponsible AI</a:t>
            </a:r>
          </a:p>
        </p:txBody>
      </p:sp>
    </p:spTree>
    <p:extLst>
      <p:ext uri="{BB962C8B-B14F-4D97-AF65-F5344CB8AC3E}">
        <p14:creationId xmlns:p14="http://schemas.microsoft.com/office/powerpoint/2010/main" val="2531625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11F9604-0C31-2838-7D46-0AFDD7041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Deadly</a:t>
            </a:r>
            <a:br>
              <a:rPr lang="en-US" dirty="0"/>
            </a:br>
            <a:r>
              <a:rPr lang="en-US" dirty="0"/>
              <a:t>Consequences</a:t>
            </a:r>
          </a:p>
        </p:txBody>
      </p:sp>
      <p:pic>
        <p:nvPicPr>
          <p:cNvPr id="8" name="Content Placeholder 7" descr="A person in uniform standing in front of a building with shoes&#10;&#10;Description automatically generated">
            <a:extLst>
              <a:ext uri="{FF2B5EF4-FFF2-40B4-BE49-F238E27FC236}">
                <a16:creationId xmlns:a16="http://schemas.microsoft.com/office/drawing/2014/main" id="{6948B553-7EED-4884-A43B-D34AFC3C99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6195" y="-285674"/>
            <a:ext cx="5770911" cy="7108899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A61DBD4-F110-E279-F269-42DD2D842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94" y="3620275"/>
            <a:ext cx="311150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581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E2D487-2FC4-0B41-014B-BF9FFA455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Concerns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D076E2-E722-5053-9C0A-151DF5D74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/>
              <a:t>Responsible AI (deadly and insanely profitable)</a:t>
            </a:r>
          </a:p>
          <a:p>
            <a:r>
              <a:rPr lang="en-US" dirty="0"/>
              <a:t>Data quality</a:t>
            </a:r>
          </a:p>
          <a:p>
            <a:pPr lvl="1"/>
            <a:r>
              <a:rPr lang="en-US" dirty="0"/>
              <a:t>Too much machine translation</a:t>
            </a:r>
          </a:p>
          <a:p>
            <a:pPr lvl="1"/>
            <a:r>
              <a:rPr lang="en-US" dirty="0"/>
              <a:t>Too few quality controls (by people with local expertise)</a:t>
            </a:r>
          </a:p>
          <a:p>
            <a:r>
              <a:rPr lang="en-US" dirty="0"/>
              <a:t>Lack of Expertise in Languages and Cultures</a:t>
            </a:r>
          </a:p>
          <a:p>
            <a:r>
              <a:rPr lang="en-US" dirty="0"/>
              <a:t>Too much Emphasis on Translation</a:t>
            </a:r>
          </a:p>
          <a:p>
            <a:pPr lvl="1"/>
            <a:r>
              <a:rPr lang="en-US" dirty="0"/>
              <a:t>Is it appropriate to use English as a pivot language</a:t>
            </a:r>
          </a:p>
          <a:p>
            <a:r>
              <a:rPr lang="en-US" dirty="0"/>
              <a:t>Is there a single model to rule them all?</a:t>
            </a:r>
          </a:p>
          <a:p>
            <a:pPr lvl="1"/>
            <a:r>
              <a:rPr lang="en-US" dirty="0"/>
              <a:t>Covering multiple perspectives</a:t>
            </a:r>
          </a:p>
        </p:txBody>
      </p:sp>
    </p:spTree>
    <p:extLst>
      <p:ext uri="{BB962C8B-B14F-4D97-AF65-F5344CB8AC3E}">
        <p14:creationId xmlns:p14="http://schemas.microsoft.com/office/powerpoint/2010/main" val="27025371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17542</TotalTime>
  <Words>121</Words>
  <Application>Microsoft Macintosh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Wingdings</vt:lpstr>
      <vt:lpstr>Office Theme</vt:lpstr>
      <vt:lpstr>The Bender Rule, Low Resource Languages and Growth Languages</vt:lpstr>
      <vt:lpstr>Criticism: ACL is too focused on English https://thegradient.pub/the-benderrule-on-naming-the-languages-we-study-and-why-it-matters/ </vt:lpstr>
      <vt:lpstr>No Language Left Behind (NLLB)</vt:lpstr>
      <vt:lpstr>JSALT-2025 Teamwork Opportunity:  Zoom  Face-to-Face </vt:lpstr>
      <vt:lpstr>Move Fast and Break Things (Colonialism)</vt:lpstr>
      <vt:lpstr>Deadly Consequences</vt:lpstr>
      <vt:lpstr>Concerns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Kenneth Church</dc:creator>
  <cp:lastModifiedBy>Kenneth Church</cp:lastModifiedBy>
  <cp:revision>47</cp:revision>
  <dcterms:created xsi:type="dcterms:W3CDTF">2024-10-19T16:25:38Z</dcterms:created>
  <dcterms:modified xsi:type="dcterms:W3CDTF">2024-11-07T12:30:38Z</dcterms:modified>
</cp:coreProperties>
</file>

<file path=docProps/thumbnail.jpeg>
</file>